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414" r:id="rId2"/>
    <p:sldId id="395" r:id="rId3"/>
    <p:sldId id="422" r:id="rId4"/>
    <p:sldId id="426" r:id="rId5"/>
    <p:sldId id="429" r:id="rId6"/>
    <p:sldId id="423" r:id="rId7"/>
    <p:sldId id="427" r:id="rId8"/>
    <p:sldId id="428" r:id="rId9"/>
    <p:sldId id="43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 Hauchecorne" initials="A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203"/>
    <a:srgbClr val="CCC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60"/>
    <p:restoredTop sz="94695"/>
  </p:normalViewPr>
  <p:slideViewPr>
    <p:cSldViewPr>
      <p:cViewPr varScale="1">
        <p:scale>
          <a:sx n="68" d="100"/>
          <a:sy n="68" d="100"/>
        </p:scale>
        <p:origin x="208" y="816"/>
      </p:cViewPr>
      <p:guideLst>
        <p:guide orient="horz" pos="2160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6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6T03:39:27.374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F269CD-1E4C-3141-91BB-A22767DB8FAB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09D074-CB2A-8F45-81CB-F3919BB83C7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067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/>
              <a:t>Cliquez pour modifier les styles du texte du masque</a:t>
            </a:r>
          </a:p>
          <a:p>
            <a:pPr lvl="1"/>
            <a:r>
              <a:rPr lang="en-US" altLang="fr-FR" noProof="0"/>
              <a:t>Deuxième niveau</a:t>
            </a:r>
          </a:p>
          <a:p>
            <a:pPr lvl="2"/>
            <a:r>
              <a:rPr lang="en-US" altLang="fr-FR" noProof="0"/>
              <a:t>Troisième niveau</a:t>
            </a:r>
          </a:p>
          <a:p>
            <a:pPr lvl="3"/>
            <a:r>
              <a:rPr lang="en-US" altLang="fr-FR" noProof="0"/>
              <a:t>Quatrième niveau</a:t>
            </a:r>
          </a:p>
          <a:p>
            <a:pPr lvl="4"/>
            <a:r>
              <a:rPr lang="en-US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03F037-0262-734C-93B7-28EB7AEFD82A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13238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charset="0"/>
              <a:ea typeface="ＭＳ Ｐゴシック" charset="-128"/>
            </a:endParaRPr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890588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890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5D1C973-AFAD-8A42-9B99-CA89F0A13A2D}" type="slidenum">
              <a:rPr lang="fr-FR" altLang="fr-FR">
                <a:latin typeface="Times New Roman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7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-36513" y="6597650"/>
            <a:ext cx="914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687786B-BF3A-A94B-BDF0-D2E33013E154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03438" y="6548438"/>
            <a:ext cx="59023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 altLang="fr-FR"/>
              <a:t>WMO 2014 Ozone Assessment – Lead Author meeting – Cambridge 10-11 June 2011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6CB2AED-5F2E-0B46-BE3B-219E248A630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318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0409814-E640-4544-8AE1-2AE49CE8AADE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26E45B7-E851-744E-BC2A-A27BE2B3F36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571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C6A9F6C-735A-2F46-AE69-BD53B35B3525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5D710106-B617-B942-B0F1-DF842DA5172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467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33CFE17-0289-CD4C-B185-5BA794225ED5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D68D04C-835A-BF45-A29D-0D787ABA7A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700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-36513" y="6597650"/>
            <a:ext cx="914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-27384"/>
            <a:ext cx="9129192" cy="864096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399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5DFE2DB-6C5D-C041-B3EE-DB69EA50078B}" type="datetime1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597650"/>
            <a:ext cx="2133600" cy="215900"/>
          </a:xfrm>
        </p:spPr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5C7357F-CD1C-BE4C-9D49-31468BB511F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16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3A1B478-ED50-EC45-A890-FAEC14A2AE83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481A82F-77BE-3340-88D8-57F4D21C52F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31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3D284C0-BBF7-9742-9497-2D86A7BB38A4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E252B6E-FB13-7B49-AA7C-79AE22C214A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37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A6FC7AE-2AF0-7048-A53D-D91AA1E6495E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101E000-EA8B-AF4E-A9FE-9E3A20430C4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65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1AA81CA-D16B-9448-882C-412FB7AE087C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BEB9BAA-F7AC-4240-BCE9-9331482A9D3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831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CD468C7-FCA2-6C47-9835-3597DFD3B710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A5DC901-87F1-6146-99B5-817B3877094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87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D48FDEB-AC8C-7D44-9293-535DAFF96826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0406680-5F17-E845-9961-5157D80E7D0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107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27B61693-584F-C24B-8F9E-B4CE66DFA8CD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1246D51-EF92-2A45-8094-10F969DEAE6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411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0B217-C118-0540-8EDC-193FB53F14D8}" type="datetimeFigureOut">
              <a:rPr lang="fr-FR" altLang="fr-FR"/>
              <a:pPr>
                <a:defRPr/>
              </a:pPr>
              <a:t>10/05/2018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43657B9-1B96-BE43-9F38-74838E35834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4.png"/><Relationship Id="rId7" Type="http://schemas.openxmlformats.org/officeDocument/2006/relationships/comments" Target="../comments/commen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>
          <a:xfrm>
            <a:off x="601663" y="2293938"/>
            <a:ext cx="8134350" cy="1470025"/>
          </a:xfrm>
        </p:spPr>
        <p:txBody>
          <a:bodyPr/>
          <a:lstStyle/>
          <a:p>
            <a:r>
              <a:rPr lang="en-US" altLang="fr-FR">
                <a:solidFill>
                  <a:srgbClr val="000090"/>
                </a:solidFill>
                <a:latin typeface="Arial" charset="0"/>
                <a:ea typeface="ＭＳ Ｐゴシック" charset="-128"/>
              </a:rPr>
              <a:t>NDACC Lidar measurements at OHP</a:t>
            </a:r>
            <a:endParaRPr lang="fr-FR" altLang="fr-FR">
              <a:ea typeface="ＭＳ Ｐゴシック" charset="-128"/>
            </a:endParaRPr>
          </a:p>
        </p:txBody>
      </p:sp>
      <p:sp>
        <p:nvSpPr>
          <p:cNvPr id="16386" name="Sous-titre 2"/>
          <p:cNvSpPr>
            <a:spLocks noGrp="1"/>
          </p:cNvSpPr>
          <p:nvPr>
            <p:ph type="subTitle" idx="1"/>
          </p:nvPr>
        </p:nvSpPr>
        <p:spPr>
          <a:xfrm>
            <a:off x="750888" y="4005263"/>
            <a:ext cx="7993062" cy="2566987"/>
          </a:xfrm>
        </p:spPr>
        <p:txBody>
          <a:bodyPr/>
          <a:lstStyle/>
          <a:p>
            <a:pPr eaLnBrk="1" hangingPunct="1"/>
            <a:r>
              <a:rPr lang="en-US" altLang="fr-FR" sz="24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S. Godin-</a:t>
            </a:r>
            <a:r>
              <a:rPr lang="en-US" altLang="fr-FR" sz="2400" i="1" dirty="0" err="1">
                <a:solidFill>
                  <a:schemeClr val="tx1"/>
                </a:solidFill>
                <a:latin typeface="Arial" charset="0"/>
                <a:ea typeface="ＭＳ Ｐゴシック" charset="-128"/>
              </a:rPr>
              <a:t>Beekmann</a:t>
            </a:r>
            <a:r>
              <a:rPr lang="en-US" altLang="fr-FR" sz="24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 eaLnBrk="1" hangingPunct="1"/>
            <a:r>
              <a:rPr lang="fr-FR" altLang="fr-FR" sz="24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 NDACC France </a:t>
            </a:r>
            <a:r>
              <a:rPr lang="fr-FR" altLang="fr-FR" sz="2400" i="1" dirty="0" err="1">
                <a:solidFill>
                  <a:schemeClr val="tx1"/>
                </a:solidFill>
                <a:latin typeface="Arial" charset="0"/>
                <a:ea typeface="ＭＳ Ｐゴシック" charset="-128"/>
              </a:rPr>
              <a:t>coordinator</a:t>
            </a:r>
            <a:endParaRPr lang="en-US" altLang="fr-FR" sz="2400" i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fr-FR" sz="24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G. </a:t>
            </a:r>
            <a:r>
              <a:rPr lang="en-US" altLang="fr-FR" sz="2400" i="1" dirty="0" err="1">
                <a:solidFill>
                  <a:schemeClr val="tx1"/>
                </a:solidFill>
                <a:latin typeface="Arial" charset="0"/>
                <a:ea typeface="ＭＳ Ｐゴシック" charset="-128"/>
              </a:rPr>
              <a:t>Ancellet</a:t>
            </a:r>
            <a:r>
              <a:rPr lang="en-US" altLang="fr-FR" sz="24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, P. </a:t>
            </a:r>
            <a:r>
              <a:rPr lang="en-US" altLang="fr-FR" sz="2400" i="1" dirty="0" err="1">
                <a:solidFill>
                  <a:schemeClr val="tx1"/>
                </a:solidFill>
                <a:latin typeface="Arial" charset="0"/>
                <a:ea typeface="ＭＳ Ｐゴシック" charset="-128"/>
              </a:rPr>
              <a:t>Keckhut</a:t>
            </a:r>
            <a:r>
              <a:rPr lang="en-US" altLang="fr-FR" sz="2400" i="1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, A. Hauchecorne, S. </a:t>
            </a:r>
            <a:r>
              <a:rPr lang="en-US" altLang="fr-FR" sz="2400" i="1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Khaykin</a:t>
            </a:r>
            <a:endParaRPr lang="en-US" altLang="fr-FR" sz="2400" i="1" dirty="0" smtClean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US" altLang="fr-FR" sz="2400" i="1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Lidar PIs</a:t>
            </a:r>
            <a:endParaRPr lang="en-US" altLang="fr-FR" sz="2400" i="1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6387" name="Picture 6" descr="Gagnant_LATMOS.pdf                                             000A14BFCOLAS                          C06AB51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23784" r="13467" b="33298"/>
          <a:stretch>
            <a:fillRect/>
          </a:stretch>
        </p:blipFill>
        <p:spPr bwMode="auto">
          <a:xfrm>
            <a:off x="1901825" y="63500"/>
            <a:ext cx="20891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7242" r="35226" b="37927"/>
          <a:stretch>
            <a:fillRect/>
          </a:stretch>
        </p:blipFill>
        <p:spPr bwMode="auto">
          <a:xfrm>
            <a:off x="173038" y="63500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bservatoire de Versailles Saint-Quentin-en-Yvelines  - Université de Versail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4450"/>
            <a:ext cx="20716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nstitut Pierre Simon Lap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46050"/>
            <a:ext cx="2857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1331913" y="6597650"/>
            <a:ext cx="7272337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fr-FR" sz="1200">
                <a:solidFill>
                  <a:srgbClr val="898989"/>
                </a:solidFill>
                <a:latin typeface="Calibri" charset="0"/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14288" y="-26988"/>
            <a:ext cx="9129712" cy="863601"/>
          </a:xfrm>
        </p:spPr>
        <p:txBody>
          <a:bodyPr/>
          <a:lstStyle/>
          <a:p>
            <a:pPr eaLnBrk="1" hangingPunct="1"/>
            <a:r>
              <a:rPr lang="en-US" altLang="fr-FR" sz="3200">
                <a:solidFill>
                  <a:schemeClr val="tx2"/>
                </a:solidFill>
                <a:latin typeface="Arial" charset="0"/>
                <a:ea typeface="ＭＳ Ｐゴシック" charset="-128"/>
              </a:rPr>
              <a:t> Outline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idx="1"/>
          </p:nvPr>
        </p:nvSpPr>
        <p:spPr>
          <a:xfrm>
            <a:off x="236538" y="1463675"/>
            <a:ext cx="8686800" cy="22272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en-US" altLang="fr-FR" sz="2200">
                <a:latin typeface="Arial" charset="0"/>
                <a:ea typeface="ＭＳ Ｐゴシック" charset="-128"/>
              </a:rPr>
              <a:t>Status of the instruments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en-US" altLang="fr-FR" sz="2200">
                <a:latin typeface="Arial" charset="0"/>
                <a:ea typeface="ＭＳ Ｐゴシック" charset="-128"/>
              </a:rPr>
              <a:t>Some science results except from recent aerosol results (S. Khaykin presentation)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</a:pPr>
            <a:r>
              <a:rPr lang="en-US" altLang="fr-FR" sz="2200">
                <a:latin typeface="Arial" charset="0"/>
                <a:ea typeface="ＭＳ Ｐゴシック" charset="-128"/>
              </a:rPr>
              <a:t>Main issues for lidar operations at OHP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Arial" charset="0"/>
              <a:buNone/>
            </a:pPr>
            <a:endParaRPr lang="en-US" altLang="fr-FR" sz="3000">
              <a:latin typeface="Arial" charset="0"/>
              <a:ea typeface="ＭＳ Ｐゴシック" charset="-128"/>
            </a:endParaRPr>
          </a:p>
        </p:txBody>
      </p:sp>
      <p:pic>
        <p:nvPicPr>
          <p:cNvPr id="17411" name="Picture 44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r="12498"/>
          <a:stretch>
            <a:fillRect/>
          </a:stretch>
        </p:blipFill>
        <p:spPr bwMode="auto">
          <a:xfrm>
            <a:off x="539750" y="3798888"/>
            <a:ext cx="293052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r="11736" b="4640"/>
          <a:stretch>
            <a:fillRect/>
          </a:stretch>
        </p:blipFill>
        <p:spPr bwMode="auto">
          <a:xfrm>
            <a:off x="3470275" y="3798888"/>
            <a:ext cx="2830513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IMG_7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98888"/>
            <a:ext cx="2062162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1331913" y="6597650"/>
            <a:ext cx="7272337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200">
                <a:solidFill>
                  <a:srgbClr val="898989"/>
                </a:solidFill>
                <a:latin typeface="Calibri" charset="0"/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5" name="ZoneTexte 1"/>
          <p:cNvSpPr txBox="1">
            <a:spLocks noChangeArrowheads="1"/>
          </p:cNvSpPr>
          <p:nvPr/>
        </p:nvSpPr>
        <p:spPr bwMode="auto">
          <a:xfrm>
            <a:off x="2268538" y="5230813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fr-FR" sz="1400" b="1">
                <a:solidFill>
                  <a:srgbClr val="FF0000"/>
                </a:solidFill>
                <a:latin typeface="Arial" charset="0"/>
              </a:rPr>
              <a:t>OHP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4288" y="44450"/>
            <a:ext cx="9129712" cy="792163"/>
          </a:xfrm>
        </p:spPr>
        <p:txBody>
          <a:bodyPr/>
          <a:lstStyle/>
          <a:p>
            <a:r>
              <a:rPr lang="fr-FR" altLang="fr-FR" sz="3600">
                <a:ea typeface="ＭＳ Ｐゴシック" charset="-128"/>
              </a:rPr>
              <a:t>Temperature - H</a:t>
            </a:r>
            <a:r>
              <a:rPr lang="fr-FR" altLang="fr-FR" sz="3600" baseline="-25000">
                <a:ea typeface="ＭＳ Ｐゴシック" charset="-128"/>
              </a:rPr>
              <a:t>2</a:t>
            </a:r>
            <a:r>
              <a:rPr lang="fr-FR" altLang="fr-FR" sz="3600">
                <a:ea typeface="ＭＳ Ｐゴシック" charset="-128"/>
              </a:rPr>
              <a:t>O lidar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388" y="1319213"/>
            <a:ext cx="8229600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</a:rPr>
              <a:t>Temperature 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</a:rPr>
              <a:t>Time series start in 1979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</a:rPr>
              <a:t>July 2017  and March 2018 :  NDACC LAVANDE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</a:rPr>
              <a:t>intercomparison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</a:rPr>
              <a:t> campaign with the mobile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</a:rPr>
              <a:t>lidar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</a:rPr>
              <a:t> of NASA-GSFC 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</a:rPr>
              <a:t>Since February 2017 : operation in semi automatic mode (manual start, automatic stop). Complete automatic mode foreseen for 2018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</a:rPr>
              <a:t>Processing of the data at French AERIS data center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Rotational Raman channels (PhD thesis of Yann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sym typeface="Wingdings"/>
              </a:rPr>
              <a:t>Caraty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)  pour temperature measurements in the 0 – 30 km range 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Next delivery of data in May 2018.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"/>
              <a:sym typeface="Wingding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H2O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Degraded operation of the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"/>
                <a:sym typeface="Wingdings"/>
              </a:rPr>
              <a:t>lidar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 due to aging filters in the N2 and H2O Raman channels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New filters funded in 2018 and nominal operation foreseen in June 2018</a:t>
            </a:r>
            <a:endParaRPr lang="en-US" sz="2000" dirty="0">
              <a:solidFill>
                <a:prstClr val="black"/>
              </a:solidFill>
              <a:latin typeface="Calibri"/>
              <a:ea typeface="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"/>
            </a:endParaRPr>
          </a:p>
        </p:txBody>
      </p:sp>
      <p:sp>
        <p:nvSpPr>
          <p:cNvPr id="18435" name="ZoneTexte 6"/>
          <p:cNvSpPr txBox="1">
            <a:spLocks noChangeArrowheads="1"/>
          </p:cNvSpPr>
          <p:nvPr/>
        </p:nvSpPr>
        <p:spPr bwMode="auto">
          <a:xfrm>
            <a:off x="179388" y="896938"/>
            <a:ext cx="532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fr-FR" sz="2000">
                <a:latin typeface="Arial" charset="0"/>
              </a:rPr>
              <a:t>PIs: A. Hauchecorne, P. Keckhut</a:t>
            </a:r>
          </a:p>
        </p:txBody>
      </p:sp>
      <p:sp>
        <p:nvSpPr>
          <p:cNvPr id="18436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942975" y="6597650"/>
            <a:ext cx="7272338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200">
                <a:solidFill>
                  <a:srgbClr val="898989"/>
                </a:solidFill>
                <a:latin typeface="Calibri" charset="0"/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14288" y="44450"/>
            <a:ext cx="9129712" cy="792163"/>
          </a:xfrm>
        </p:spPr>
        <p:txBody>
          <a:bodyPr/>
          <a:lstStyle/>
          <a:p>
            <a:r>
              <a:rPr lang="fr-FR" altLang="fr-FR" sz="3600">
                <a:ea typeface="ＭＳ Ｐゴシック" charset="-128"/>
              </a:rPr>
              <a:t>Stratospheric and tropospheric ozone DIALs</a:t>
            </a:r>
          </a:p>
        </p:txBody>
      </p:sp>
      <p:sp>
        <p:nvSpPr>
          <p:cNvPr id="19458" name="ZoneTexte 6"/>
          <p:cNvSpPr txBox="1">
            <a:spLocks noChangeArrowheads="1"/>
          </p:cNvSpPr>
          <p:nvPr/>
        </p:nvSpPr>
        <p:spPr bwMode="auto">
          <a:xfrm>
            <a:off x="179388" y="896938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fr-FR" sz="2000">
                <a:latin typeface="Arial" charset="0"/>
              </a:rPr>
              <a:t>PIs: G. Ancellet (tropo) and S. Godin-Beekmann (strato)</a:t>
            </a:r>
          </a:p>
        </p:txBody>
      </p:sp>
      <p:sp>
        <p:nvSpPr>
          <p:cNvPr id="19459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942975" y="6597650"/>
            <a:ext cx="7272338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200">
                <a:solidFill>
                  <a:srgbClr val="898989"/>
                </a:solidFill>
                <a:latin typeface="Calibri" charset="0"/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79388" y="1335088"/>
            <a:ext cx="6624637" cy="52625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Arial" charset="0"/>
              <a:buNone/>
              <a:defRPr/>
            </a:pPr>
            <a:r>
              <a:rPr lang="en-US" altLang="fr-FR" sz="2000" b="1" dirty="0" smtClean="0">
                <a:ea typeface="ＭＳ Ｐゴシック" charset="-128"/>
              </a:rPr>
              <a:t>Stratospheric O3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Time series starts in 1985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Nominal operation up to April 2018: </a:t>
            </a:r>
            <a:r>
              <a:rPr lang="en-US" altLang="fr-FR" sz="2000" dirty="0" err="1" smtClean="0">
                <a:ea typeface="ＭＳ Ｐゴシック" charset="-128"/>
              </a:rPr>
              <a:t>Nd-Yag</a:t>
            </a:r>
            <a:r>
              <a:rPr lang="en-US" altLang="fr-FR" sz="2000" dirty="0" smtClean="0">
                <a:ea typeface="ＭＳ Ｐゴシック" charset="-128"/>
              </a:rPr>
              <a:t> breakdown Operation should be resumed at the end of May 2018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Contribution to Copernicus Atmosphere Monitoring service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Collaboration with B. </a:t>
            </a:r>
            <a:r>
              <a:rPr lang="en-US" altLang="fr-FR" sz="2000" dirty="0" err="1" smtClean="0">
                <a:ea typeface="ＭＳ Ｐゴシック" charset="-128"/>
              </a:rPr>
              <a:t>Sica’s</a:t>
            </a:r>
            <a:r>
              <a:rPr lang="en-US" altLang="fr-FR" sz="2000" dirty="0" smtClean="0">
                <a:ea typeface="ＭＳ Ｐゴシック" charset="-128"/>
              </a:rPr>
              <a:t> team for OEM processing of ozone profile  (G. </a:t>
            </a:r>
            <a:r>
              <a:rPr lang="en-US" altLang="fr-FR" sz="2000" dirty="0" err="1" smtClean="0">
                <a:ea typeface="ＭＳ Ｐゴシック" charset="-128"/>
              </a:rPr>
              <a:t>Farhani</a:t>
            </a:r>
            <a:r>
              <a:rPr lang="en-US" altLang="fr-FR" sz="2000" dirty="0" smtClean="0">
                <a:ea typeface="ＭＳ Ｐゴシック" charset="-128"/>
              </a:rPr>
              <a:t>) – Poster presentation at EGU 2018 and paper near ready for submission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Semi-automatic operation mode ready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buFont typeface="Arial" charset="0"/>
              <a:buNone/>
              <a:defRPr/>
            </a:pPr>
            <a:r>
              <a:rPr lang="en-US" altLang="fr-FR" sz="2000" b="1" dirty="0" smtClean="0">
                <a:ea typeface="ＭＳ Ｐゴシック" charset="-128"/>
              </a:rPr>
              <a:t>Tropospheric O3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Time series starts in 1991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Nominal operation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SzPct val="120000"/>
              <a:defRPr/>
            </a:pPr>
            <a:r>
              <a:rPr lang="en-US" altLang="fr-FR" sz="2000" dirty="0" smtClean="0">
                <a:ea typeface="ＭＳ Ｐゴシック" charset="-128"/>
              </a:rPr>
              <a:t>Needs a new more stable laser for semi-automatic mode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Arial" charset="0"/>
              <a:buNone/>
              <a:defRPr/>
            </a:pPr>
            <a:endParaRPr lang="en-US" altLang="fr-FR" sz="3000" dirty="0">
              <a:latin typeface="Arial" charset="0"/>
              <a:ea typeface="ＭＳ Ｐゴシック" charset="-128"/>
            </a:endParaRPr>
          </a:p>
        </p:txBody>
      </p:sp>
      <p:pic>
        <p:nvPicPr>
          <p:cNvPr id="19461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70075"/>
            <a:ext cx="22685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2"/>
          <p:cNvSpPr>
            <a:spLocks noGrp="1"/>
          </p:cNvSpPr>
          <p:nvPr>
            <p:ph type="title"/>
          </p:nvPr>
        </p:nvSpPr>
        <p:spPr>
          <a:xfrm>
            <a:off x="14288" y="-26988"/>
            <a:ext cx="9129712" cy="863601"/>
          </a:xfrm>
        </p:spPr>
        <p:txBody>
          <a:bodyPr/>
          <a:lstStyle/>
          <a:p>
            <a:r>
              <a:rPr lang="fr-FR" altLang="fr-FR">
                <a:ea typeface="ＭＳ Ｐゴシック" charset="-128"/>
              </a:rPr>
              <a:t>LAVANDE Campaign OHP 2017 - 2018</a:t>
            </a:r>
          </a:p>
        </p:txBody>
      </p:sp>
      <p:pic>
        <p:nvPicPr>
          <p:cNvPr id="2048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9938"/>
            <a:ext cx="576103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644900"/>
            <a:ext cx="25908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2141538"/>
            <a:ext cx="24876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250825" y="908050"/>
            <a:ext cx="82819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fr-FR" sz="2000">
                <a:latin typeface="Arial" charset="0"/>
              </a:rPr>
              <a:t>Intercomparison NDACC campaign NASA (GSFC) mobile lidar </a:t>
            </a:r>
          </a:p>
          <a:p>
            <a:pPr>
              <a:spcBef>
                <a:spcPts val="600"/>
              </a:spcBef>
            </a:pPr>
            <a:r>
              <a:rPr lang="fr-FR" altLang="fr-FR" sz="1800">
                <a:latin typeface="Arial" charset="0"/>
              </a:rPr>
              <a:t>NASA excimer laser breakdown -&gt; :2 periods July 2017 et March 2018</a:t>
            </a:r>
          </a:p>
        </p:txBody>
      </p:sp>
      <p:sp>
        <p:nvSpPr>
          <p:cNvPr id="20486" name="ZoneTexte 6"/>
          <p:cNvSpPr txBox="1">
            <a:spLocks noChangeArrowheads="1"/>
          </p:cNvSpPr>
          <p:nvPr/>
        </p:nvSpPr>
        <p:spPr bwMode="auto">
          <a:xfrm>
            <a:off x="5435600" y="1577975"/>
            <a:ext cx="351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fr-FR" altLang="fr-FR" sz="1800" b="1">
                <a:solidFill>
                  <a:srgbClr val="0070C0"/>
                </a:solidFill>
                <a:latin typeface="Arial" charset="0"/>
              </a:rPr>
              <a:t>Referee: W. Steinbrecht (DWD)</a:t>
            </a:r>
          </a:p>
        </p:txBody>
      </p:sp>
      <p:sp>
        <p:nvSpPr>
          <p:cNvPr id="20487" name="Espace réservé du pied de page 4"/>
          <p:cNvSpPr txBox="1">
            <a:spLocks/>
          </p:cNvSpPr>
          <p:nvPr/>
        </p:nvSpPr>
        <p:spPr bwMode="auto">
          <a:xfrm>
            <a:off x="971550" y="6597650"/>
            <a:ext cx="72723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898989"/>
                </a:solidFill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0825" y="1676400"/>
            <a:ext cx="2881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 err="1">
                <a:latin typeface="+mn-lt"/>
              </a:rPr>
              <a:t>Preliminary</a:t>
            </a:r>
            <a:r>
              <a:rPr lang="fr-FR" sz="2000" b="1" dirty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results</a:t>
            </a:r>
            <a:endParaRPr lang="fr-F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14288" y="-26988"/>
            <a:ext cx="9129712" cy="863601"/>
          </a:xfrm>
        </p:spPr>
        <p:txBody>
          <a:bodyPr/>
          <a:lstStyle/>
          <a:p>
            <a:r>
              <a:rPr lang="fr-FR" altLang="fr-FR" sz="3200">
                <a:ea typeface="ＭＳ Ｐゴシック" charset="-128"/>
              </a:rPr>
              <a:t>Temperature profiles from LTA and LiO3S OHP lidars</a:t>
            </a:r>
          </a:p>
        </p:txBody>
      </p:sp>
      <p:sp>
        <p:nvSpPr>
          <p:cNvPr id="21506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746125" y="6586538"/>
            <a:ext cx="7272338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200">
                <a:solidFill>
                  <a:srgbClr val="898989"/>
                </a:solidFill>
                <a:latin typeface="Calibri" charset="0"/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150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79538"/>
            <a:ext cx="3671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ZoneTexte 6"/>
          <p:cNvSpPr txBox="1">
            <a:spLocks noChangeArrowheads="1"/>
          </p:cNvSpPr>
          <p:nvPr/>
        </p:nvSpPr>
        <p:spPr bwMode="auto">
          <a:xfrm>
            <a:off x="252413" y="1797050"/>
            <a:ext cx="38147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Calibri" charset="0"/>
              </a:rPr>
              <a:t>Median discrepancy over 20 years</a:t>
            </a:r>
          </a:p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Calibri" charset="0"/>
              </a:rPr>
              <a:t>Lidar O3 strato – lidar T</a:t>
            </a:r>
          </a:p>
          <a:p>
            <a:pPr eaLnBrk="1" hangingPunct="1"/>
            <a:endParaRPr lang="fr-FR" altLang="fr-FR" sz="180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Calibri" charset="0"/>
              </a:rPr>
              <a:t>Difference &lt; 0.6 K from 30 to 75 km </a:t>
            </a:r>
          </a:p>
        </p:txBody>
      </p:sp>
      <p:sp>
        <p:nvSpPr>
          <p:cNvPr id="21509" name="ZoneTexte 7"/>
          <p:cNvSpPr txBox="1">
            <a:spLocks noChangeArrowheads="1"/>
          </p:cNvSpPr>
          <p:nvPr/>
        </p:nvSpPr>
        <p:spPr bwMode="auto">
          <a:xfrm>
            <a:off x="219075" y="3148013"/>
            <a:ext cx="265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Calibri" charset="0"/>
              </a:rPr>
              <a:t>Wing et al., 2018a, submitted</a:t>
            </a:r>
          </a:p>
        </p:txBody>
      </p:sp>
      <p:graphicFrame>
        <p:nvGraphicFramePr>
          <p:cNvPr id="21510" name="Objet 8"/>
          <p:cNvGraphicFramePr>
            <a:graphicFrameLocks noChangeAspect="1"/>
          </p:cNvGraphicFramePr>
          <p:nvPr/>
        </p:nvGraphicFramePr>
        <p:xfrm>
          <a:off x="6130925" y="3352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…quation" r:id="rId4" imgW="114300" imgH="165100" progId="Equation.3">
                  <p:embed/>
                </p:oleObj>
              </mc:Choice>
              <mc:Fallback>
                <p:oleObj name="…quation" r:id="rId4" imgW="114300" imgH="165100" progId="Equation.3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3528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27013" y="3929063"/>
            <a:ext cx="3624262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err="1">
                <a:latin typeface="+mn-lt"/>
                <a:ea typeface="Arial" charset="0"/>
                <a:cs typeface="Arial" charset="0"/>
              </a:rPr>
              <a:t>Comparison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with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SABER et MLS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temperature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measurements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after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satellite altitude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adjustment</a:t>
            </a:r>
            <a:endParaRPr lang="fr-FR" sz="200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1512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3167063"/>
            <a:ext cx="3959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ZoneTexte 13"/>
          <p:cNvSpPr txBox="1">
            <a:spLocks noChangeArrowheads="1"/>
          </p:cNvSpPr>
          <p:nvPr/>
        </p:nvSpPr>
        <p:spPr bwMode="auto">
          <a:xfrm>
            <a:off x="252413" y="5334000"/>
            <a:ext cx="2649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Calibri" charset="0"/>
              </a:rPr>
              <a:t>Wing et al., 2018b, submitted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2875" y="892175"/>
            <a:ext cx="6192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err="1">
                <a:latin typeface="+mn-lt"/>
                <a:ea typeface="Arial" charset="0"/>
                <a:cs typeface="Arial" charset="0"/>
              </a:rPr>
              <a:t>Temperature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lidar @532 nm et 355 nm LIO3s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channel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/>
            </a:r>
            <a:br>
              <a:rPr lang="fr-FR" sz="2000" dirty="0">
                <a:latin typeface="+mn-lt"/>
                <a:ea typeface="Arial" charset="0"/>
                <a:cs typeface="Arial" charset="0"/>
              </a:rPr>
            </a:br>
            <a:r>
              <a:rPr lang="fr-FR" sz="2000" dirty="0">
                <a:latin typeface="+mn-lt"/>
                <a:ea typeface="Arial" charset="0"/>
                <a:cs typeface="Arial" charset="0"/>
              </a:rPr>
              <a:t>Unique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comparison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of 20 </a:t>
            </a:r>
            <a:r>
              <a:rPr lang="fr-FR" sz="2000" dirty="0" err="1">
                <a:latin typeface="+mn-lt"/>
                <a:ea typeface="Arial" charset="0"/>
                <a:cs typeface="Arial" charset="0"/>
              </a:rPr>
              <a:t>years</a:t>
            </a:r>
            <a:r>
              <a:rPr lang="fr-FR" sz="2000" dirty="0">
                <a:latin typeface="+mn-lt"/>
                <a:ea typeface="Arial" charset="0"/>
                <a:cs typeface="Arial" charset="0"/>
              </a:rPr>
              <a:t>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14288" y="44450"/>
            <a:ext cx="9129712" cy="792163"/>
          </a:xfrm>
        </p:spPr>
        <p:txBody>
          <a:bodyPr/>
          <a:lstStyle/>
          <a:p>
            <a:r>
              <a:rPr lang="fr-FR" altLang="fr-FR" sz="3600">
                <a:ea typeface="ＭＳ Ｐゴシック" charset="-128"/>
              </a:rPr>
              <a:t>Validation of SAGE III/ISS</a:t>
            </a:r>
          </a:p>
        </p:txBody>
      </p:sp>
      <p:sp>
        <p:nvSpPr>
          <p:cNvPr id="22530" name="Espace réservé du pied de page 4"/>
          <p:cNvSpPr>
            <a:spLocks noGrp="1"/>
          </p:cNvSpPr>
          <p:nvPr>
            <p:ph type="ftr" sz="quarter" idx="4294967295"/>
          </p:nvPr>
        </p:nvSpPr>
        <p:spPr bwMode="auto">
          <a:xfrm>
            <a:off x="942975" y="6597650"/>
            <a:ext cx="7272338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200">
                <a:solidFill>
                  <a:srgbClr val="898989"/>
                </a:solidFill>
                <a:latin typeface="Calibri" charset="0"/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253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108075"/>
            <a:ext cx="74025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568700"/>
            <a:ext cx="2778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68700"/>
            <a:ext cx="2778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92488"/>
            <a:ext cx="275431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14288" y="-26988"/>
            <a:ext cx="9129712" cy="863601"/>
          </a:xfrm>
        </p:spPr>
        <p:txBody>
          <a:bodyPr/>
          <a:lstStyle/>
          <a:p>
            <a:r>
              <a:rPr lang="fr-FR" altLang="fr-FR">
                <a:ea typeface="ＭＳ Ｐゴシック" charset="-128"/>
              </a:rPr>
              <a:t>Tropospheric ozone trends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95363"/>
            <a:ext cx="3097212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30972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995363"/>
            <a:ext cx="3097212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Espace réservé du pied de page 4"/>
          <p:cNvSpPr txBox="1">
            <a:spLocks/>
          </p:cNvSpPr>
          <p:nvPr/>
        </p:nvSpPr>
        <p:spPr bwMode="auto">
          <a:xfrm>
            <a:off x="746125" y="6586538"/>
            <a:ext cx="72723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898989"/>
                </a:solidFill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>
          <a:xfrm>
            <a:off x="14288" y="-26988"/>
            <a:ext cx="9129712" cy="863601"/>
          </a:xfrm>
        </p:spPr>
        <p:txBody>
          <a:bodyPr/>
          <a:lstStyle/>
          <a:p>
            <a:r>
              <a:rPr lang="fr-FR" altLang="fr-FR">
                <a:ea typeface="ＭＳ Ｐゴシック" charset="-128"/>
              </a:rPr>
              <a:t>Issues for lidar operation at OHP</a:t>
            </a:r>
          </a:p>
        </p:txBody>
      </p:sp>
      <p:sp>
        <p:nvSpPr>
          <p:cNvPr id="24578" name="Espace réservé du pied de page 4"/>
          <p:cNvSpPr txBox="1">
            <a:spLocks/>
          </p:cNvSpPr>
          <p:nvPr/>
        </p:nvSpPr>
        <p:spPr bwMode="auto">
          <a:xfrm>
            <a:off x="746125" y="6586538"/>
            <a:ext cx="72723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898989"/>
                </a:solidFill>
              </a:rPr>
              <a:t>NDACC Lidar Working Group Huntsville May 2018</a:t>
            </a:r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700" y="1052513"/>
            <a:ext cx="8229600" cy="564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Strong human resources issues for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"/>
              </a:rPr>
              <a:t>lidar</a:t>
            </a: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 operation at OHP in the next years: 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5 operators up to 2017 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In 2018 departure of 2 operators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In 2019 – 2020 departure of station chief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Discussions with CNRS to get a new technician position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The position will have to be shared with other atmospheric observation services (ICOS, AERONET)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Automatization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"/>
              </a:rPr>
              <a:t>lidar</a:t>
            </a:r>
            <a:r>
              <a:rPr lang="en-US" dirty="0">
                <a:solidFill>
                  <a:prstClr val="black"/>
                </a:solidFill>
                <a:latin typeface="Calibri"/>
                <a:ea typeface=""/>
              </a:rPr>
              <a:t> operation is  being performed but it will need refurbishment of LiO3s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"/>
              </a:rPr>
              <a:t>and LTA telescopes</a:t>
            </a:r>
            <a:endParaRPr lang="en-US" dirty="0">
              <a:solidFill>
                <a:prstClr val="black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NDACC-FR involved in European ACTRIS Research Infrastructure project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Requires proposition of services for O3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"/>
                <a:sym typeface="Wingdings"/>
              </a:rPr>
              <a:t>lidar</a:t>
            </a:r>
            <a:r>
              <a:rPr lang="en-US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 community</a:t>
            </a:r>
          </a:p>
          <a:p>
            <a:pPr marL="8001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Font typeface=".AppleSystemUIFont" charset="-120"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"/>
                <a:sym typeface="Wingdings"/>
              </a:rPr>
              <a:t>Proposal under discussion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556</Words>
  <Application>Microsoft Macintosh PowerPoint</Application>
  <PresentationFormat>Présentation à l'écran (4:3)</PresentationFormat>
  <Paragraphs>72</Paragraphs>
  <Slides>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Times</vt:lpstr>
      <vt:lpstr>ＭＳ Ｐゴシック</vt:lpstr>
      <vt:lpstr>Arial</vt:lpstr>
      <vt:lpstr>Calibri</vt:lpstr>
      <vt:lpstr>Wingdings</vt:lpstr>
      <vt:lpstr>.AppleSystemUIFont</vt:lpstr>
      <vt:lpstr>Times New Roman</vt:lpstr>
      <vt:lpstr>Thème Office</vt:lpstr>
      <vt:lpstr>…quation</vt:lpstr>
      <vt:lpstr>NDACC Lidar measurements at OHP</vt:lpstr>
      <vt:lpstr> Outline</vt:lpstr>
      <vt:lpstr>Temperature - H2O lidar</vt:lpstr>
      <vt:lpstr>Stratospheric and tropospheric ozone DIALs</vt:lpstr>
      <vt:lpstr>LAVANDE Campaign OHP 2017 - 2018</vt:lpstr>
      <vt:lpstr>Temperature profiles from LTA and LiO3S OHP lidars</vt:lpstr>
      <vt:lpstr>Validation of SAGE III/ISS</vt:lpstr>
      <vt:lpstr>Tropospheric ozone trends</vt:lpstr>
      <vt:lpstr>Issues for lidar operation at OHP</vt:lpstr>
    </vt:vector>
  </TitlesOfParts>
  <Company>Service d'aéronomie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Keckhut</dc:creator>
  <cp:lastModifiedBy>Sophie  Godin-Beekmann</cp:lastModifiedBy>
  <cp:revision>308</cp:revision>
  <dcterms:created xsi:type="dcterms:W3CDTF">2009-01-07T13:58:46Z</dcterms:created>
  <dcterms:modified xsi:type="dcterms:W3CDTF">2018-05-10T13:05:59Z</dcterms:modified>
</cp:coreProperties>
</file>